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6" r:id="rId3"/>
  </p:sldIdLst>
  <p:sldSz cx="18288000" cy="10287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Helios Extended" panose="020B0604020202020204" charset="0"/>
      <p:regular r:id="rId8"/>
    </p:embeddedFont>
    <p:embeddedFont>
      <p:font typeface="Helios Extended Bold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2" d="100"/>
          <a:sy n="102" d="100"/>
        </p:scale>
        <p:origin x="1140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jpeg>
</file>

<file path=ppt/media/image10.png>
</file>

<file path=ppt/media/image11.jpe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svg"/><Relationship Id="rId3" Type="http://schemas.openxmlformats.org/officeDocument/2006/relationships/image" Target="../media/image12.png"/><Relationship Id="rId7" Type="http://schemas.openxmlformats.org/officeDocument/2006/relationships/image" Target="../media/image7.png"/><Relationship Id="rId12" Type="http://schemas.openxmlformats.org/officeDocument/2006/relationships/image" Target="../media/image18.png"/><Relationship Id="rId17" Type="http://schemas.openxmlformats.org/officeDocument/2006/relationships/image" Target="../media/image23.svg"/><Relationship Id="rId2" Type="http://schemas.openxmlformats.org/officeDocument/2006/relationships/image" Target="../media/image11.jpe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11" Type="http://schemas.openxmlformats.org/officeDocument/2006/relationships/image" Target="../media/image17.svg"/><Relationship Id="rId5" Type="http://schemas.openxmlformats.org/officeDocument/2006/relationships/image" Target="../media/image8.png"/><Relationship Id="rId15" Type="http://schemas.openxmlformats.org/officeDocument/2006/relationships/image" Target="../media/image21.svg"/><Relationship Id="rId10" Type="http://schemas.openxmlformats.org/officeDocument/2006/relationships/image" Target="../media/image16.png"/><Relationship Id="rId4" Type="http://schemas.openxmlformats.org/officeDocument/2006/relationships/image" Target="../media/image13.sv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127" b="-912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0" y="-216991"/>
            <a:ext cx="18390522" cy="10749528"/>
          </a:xfrm>
          <a:custGeom>
            <a:avLst/>
            <a:gdLst/>
            <a:ahLst/>
            <a:cxnLst/>
            <a:rect l="l" t="t" r="r" b="b"/>
            <a:pathLst>
              <a:path w="18390522" h="10749528">
                <a:moveTo>
                  <a:pt x="0" y="0"/>
                </a:moveTo>
                <a:lnTo>
                  <a:pt x="18390522" y="0"/>
                </a:lnTo>
                <a:lnTo>
                  <a:pt x="18390522" y="10749528"/>
                </a:lnTo>
                <a:lnTo>
                  <a:pt x="0" y="107495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2037841" y="269961"/>
            <a:ext cx="5824545" cy="9813030"/>
            <a:chOff x="0" y="0"/>
            <a:chExt cx="7766060" cy="130840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766050" cy="13084048"/>
            </a:xfrm>
            <a:custGeom>
              <a:avLst/>
              <a:gdLst/>
              <a:ahLst/>
              <a:cxnLst/>
              <a:rect l="l" t="t" r="r" b="b"/>
              <a:pathLst>
                <a:path w="7766050" h="13084048">
                  <a:moveTo>
                    <a:pt x="0" y="0"/>
                  </a:moveTo>
                  <a:lnTo>
                    <a:pt x="7766050" y="0"/>
                  </a:lnTo>
                  <a:lnTo>
                    <a:pt x="7766050" y="13084048"/>
                  </a:lnTo>
                  <a:lnTo>
                    <a:pt x="0" y="13084048"/>
                  </a:lnTo>
                  <a:close/>
                </a:path>
              </a:pathLst>
            </a:custGeom>
            <a:solidFill>
              <a:srgbClr val="1B507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868921" y="9841158"/>
            <a:ext cx="7479577" cy="59358"/>
            <a:chOff x="0" y="0"/>
            <a:chExt cx="9972769" cy="791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5870444" y="556200"/>
            <a:ext cx="7479577" cy="59358"/>
            <a:chOff x="0" y="0"/>
            <a:chExt cx="9972769" cy="791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sp>
        <p:nvSpPr>
          <p:cNvPr id="11" name="Freeform 11"/>
          <p:cNvSpPr/>
          <p:nvPr/>
        </p:nvSpPr>
        <p:spPr>
          <a:xfrm rot="-5400000" flipH="1">
            <a:off x="13492015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64" b="-64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890233" y="8602503"/>
            <a:ext cx="2704331" cy="1413916"/>
            <a:chOff x="0" y="0"/>
            <a:chExt cx="3605775" cy="188522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605785" cy="1885188"/>
            </a:xfrm>
            <a:custGeom>
              <a:avLst/>
              <a:gdLst/>
              <a:ahLst/>
              <a:cxnLst/>
              <a:rect l="l" t="t" r="r" b="b"/>
              <a:pathLst>
                <a:path w="3605785" h="1885188">
                  <a:moveTo>
                    <a:pt x="0" y="0"/>
                  </a:moveTo>
                  <a:lnTo>
                    <a:pt x="3605785" y="0"/>
                  </a:lnTo>
                  <a:lnTo>
                    <a:pt x="3605785" y="1885188"/>
                  </a:lnTo>
                  <a:lnTo>
                    <a:pt x="0" y="1885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17" b="-13720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530382" y="1598767"/>
            <a:ext cx="10422795" cy="318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0"/>
              </a:lnSpc>
            </a:pPr>
            <a:r>
              <a:rPr lang="en-US" sz="5000" b="1" spc="2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Reconstruction of a boiler house with installation of a </a:t>
            </a:r>
            <a:r>
              <a:rPr lang="en-US" sz="5000" b="1" spc="29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solid fuel boiler at 5 St. Luka Street</a:t>
            </a:r>
          </a:p>
        </p:txBody>
      </p:sp>
      <p:sp>
        <p:nvSpPr>
          <p:cNvPr id="18" name="Freeform 18"/>
          <p:cNvSpPr/>
          <p:nvPr/>
        </p:nvSpPr>
        <p:spPr>
          <a:xfrm>
            <a:off x="11753692" y="2475554"/>
            <a:ext cx="5505608" cy="5505608"/>
          </a:xfrm>
          <a:custGeom>
            <a:avLst/>
            <a:gdLst/>
            <a:ahLst/>
            <a:cxnLst/>
            <a:rect l="l" t="t" r="r" b="b"/>
            <a:pathLst>
              <a:path w="5505608" h="5505608">
                <a:moveTo>
                  <a:pt x="0" y="0"/>
                </a:moveTo>
                <a:lnTo>
                  <a:pt x="5505608" y="0"/>
                </a:lnTo>
                <a:lnTo>
                  <a:pt x="5505608" y="5505608"/>
                </a:lnTo>
                <a:lnTo>
                  <a:pt x="0" y="550560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0BF0DE4C-A9E4-4421-84C6-9CA395903953}"/>
              </a:ext>
            </a:extLst>
          </p:cNvPr>
          <p:cNvSpPr/>
          <p:nvPr/>
        </p:nvSpPr>
        <p:spPr>
          <a:xfrm>
            <a:off x="-1788546" y="6226834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2F9C729A-1FC7-40CE-ADED-E0AE20EDF8D0}"/>
              </a:ext>
            </a:extLst>
          </p:cNvPr>
          <p:cNvSpPr/>
          <p:nvPr/>
        </p:nvSpPr>
        <p:spPr>
          <a:xfrm>
            <a:off x="245223" y="8748084"/>
            <a:ext cx="2009401" cy="1122753"/>
          </a:xfrm>
          <a:custGeom>
            <a:avLst/>
            <a:gdLst/>
            <a:ahLst/>
            <a:cxnLst/>
            <a:rect l="l" t="t" r="r" b="b"/>
            <a:pathLst>
              <a:path w="2009401" h="1122753">
                <a:moveTo>
                  <a:pt x="0" y="0"/>
                </a:moveTo>
                <a:lnTo>
                  <a:pt x="2009401" y="0"/>
                </a:lnTo>
                <a:lnTo>
                  <a:pt x="2009401" y="1122753"/>
                </a:lnTo>
                <a:lnTo>
                  <a:pt x="0" y="112275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74779" y="-113013"/>
            <a:ext cx="29543326" cy="10746385"/>
          </a:xfrm>
          <a:custGeom>
            <a:avLst/>
            <a:gdLst/>
            <a:ahLst/>
            <a:cxnLst/>
            <a:rect l="l" t="t" r="r" b="b"/>
            <a:pathLst>
              <a:path w="29543326" h="10746385">
                <a:moveTo>
                  <a:pt x="0" y="0"/>
                </a:moveTo>
                <a:lnTo>
                  <a:pt x="29543326" y="0"/>
                </a:lnTo>
                <a:lnTo>
                  <a:pt x="29543326" y="10746385"/>
                </a:lnTo>
                <a:lnTo>
                  <a:pt x="0" y="10746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87611" y="-113013"/>
            <a:ext cx="19046131" cy="10662752"/>
            <a:chOff x="0" y="0"/>
            <a:chExt cx="5016265" cy="28082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265" cy="2808297"/>
            </a:xfrm>
            <a:custGeom>
              <a:avLst/>
              <a:gdLst/>
              <a:ahLst/>
              <a:cxnLst/>
              <a:rect l="l" t="t" r="r" b="b"/>
              <a:pathLst>
                <a:path w="5016265" h="2808297">
                  <a:moveTo>
                    <a:pt x="0" y="0"/>
                  </a:moveTo>
                  <a:lnTo>
                    <a:pt x="5016265" y="0"/>
                  </a:lnTo>
                  <a:lnTo>
                    <a:pt x="5016265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16265" cy="28463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00738" y="1025793"/>
            <a:ext cx="16826173" cy="1269166"/>
            <a:chOff x="0" y="0"/>
            <a:chExt cx="4431585" cy="33426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431585" cy="334266"/>
            </a:xfrm>
            <a:custGeom>
              <a:avLst/>
              <a:gdLst/>
              <a:ahLst/>
              <a:cxnLst/>
              <a:rect l="l" t="t" r="r" b="b"/>
              <a:pathLst>
                <a:path w="4431585" h="334266">
                  <a:moveTo>
                    <a:pt x="0" y="0"/>
                  </a:moveTo>
                  <a:lnTo>
                    <a:pt x="4431585" y="0"/>
                  </a:lnTo>
                  <a:lnTo>
                    <a:pt x="4431585" y="334266"/>
                  </a:lnTo>
                  <a:lnTo>
                    <a:pt x="0" y="33426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431585" cy="3723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385194" y="1208791"/>
            <a:ext cx="15657260" cy="1353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8"/>
              </a:lnSpc>
            </a:pPr>
            <a:r>
              <a:rPr lang="en-US" sz="3281" b="1" spc="1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Reconstruction of a boiler house with installation of a solid fuel boiler at 5 St. Luka Street</a:t>
            </a:r>
          </a:p>
          <a:p>
            <a:pPr algn="ctr">
              <a:lnSpc>
                <a:spcPts val="3478"/>
              </a:lnSpc>
            </a:pPr>
            <a:endParaRPr lang="en-US" sz="3281" b="1" spc="19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</p:txBody>
      </p:sp>
      <p:sp>
        <p:nvSpPr>
          <p:cNvPr id="10" name="Freeform 10"/>
          <p:cNvSpPr/>
          <p:nvPr/>
        </p:nvSpPr>
        <p:spPr>
          <a:xfrm rot="-8100000">
            <a:off x="-899754" y="-1505197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8100000" flipH="1">
            <a:off x="15303444" y="-1384910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2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2" y="3874225"/>
                </a:lnTo>
                <a:lnTo>
                  <a:pt x="391171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6960318" y="2667314"/>
            <a:ext cx="10666593" cy="5505608"/>
            <a:chOff x="0" y="0"/>
            <a:chExt cx="3686462" cy="190278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686462" cy="1902783"/>
            </a:xfrm>
            <a:custGeom>
              <a:avLst/>
              <a:gdLst/>
              <a:ahLst/>
              <a:cxnLst/>
              <a:rect l="l" t="t" r="r" b="b"/>
              <a:pathLst>
                <a:path w="3686462" h="1902783">
                  <a:moveTo>
                    <a:pt x="0" y="0"/>
                  </a:moveTo>
                  <a:lnTo>
                    <a:pt x="3686462" y="0"/>
                  </a:lnTo>
                  <a:lnTo>
                    <a:pt x="3686462" y="1902783"/>
                  </a:lnTo>
                  <a:lnTo>
                    <a:pt x="0" y="1902783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686462" cy="19408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935454" y="4009086"/>
            <a:ext cx="10335608" cy="3786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04"/>
              </a:lnSpc>
            </a:pPr>
            <a:r>
              <a:rPr lang="en-US" sz="2939" spc="4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purchase of equipment</a:t>
            </a:r>
          </a:p>
          <a:p>
            <a:pPr algn="l">
              <a:lnSpc>
                <a:spcPts val="2704"/>
              </a:lnSpc>
            </a:pPr>
            <a:endParaRPr lang="en-US" sz="2939" spc="4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04"/>
              </a:lnSpc>
            </a:pPr>
            <a:endParaRPr lang="en-US" sz="2939" spc="4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04"/>
              </a:lnSpc>
            </a:pPr>
            <a:r>
              <a:rPr lang="en-US" sz="2939" spc="4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installation of equipment</a:t>
            </a:r>
          </a:p>
          <a:p>
            <a:pPr algn="l">
              <a:lnSpc>
                <a:spcPts val="2704"/>
              </a:lnSpc>
            </a:pPr>
            <a:endParaRPr lang="en-US" sz="2939" spc="4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04"/>
              </a:lnSpc>
            </a:pPr>
            <a:endParaRPr lang="en-US" sz="2939" spc="4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04"/>
              </a:lnSpc>
            </a:pPr>
            <a:r>
              <a:rPr lang="en-US" sz="2939" spc="4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commissioning</a:t>
            </a:r>
          </a:p>
          <a:p>
            <a:pPr algn="l">
              <a:lnSpc>
                <a:spcPts val="2704"/>
              </a:lnSpc>
            </a:pPr>
            <a:endParaRPr lang="en-US" sz="2939" spc="4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04"/>
              </a:lnSpc>
            </a:pPr>
            <a:endParaRPr lang="en-US" sz="2939" spc="4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04"/>
              </a:lnSpc>
            </a:pPr>
            <a:r>
              <a:rPr lang="en-US" sz="2939" spc="4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thermal capacity: 2.5 MW </a:t>
            </a:r>
          </a:p>
          <a:p>
            <a:pPr algn="l">
              <a:lnSpc>
                <a:spcPts val="2704"/>
              </a:lnSpc>
            </a:pPr>
            <a:endParaRPr lang="en-US" sz="2939" spc="4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-1574214" y="6511458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5"/>
                </a:lnTo>
                <a:lnTo>
                  <a:pt x="0" y="44601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800738" y="2667314"/>
            <a:ext cx="5505608" cy="5505608"/>
          </a:xfrm>
          <a:custGeom>
            <a:avLst/>
            <a:gdLst/>
            <a:ahLst/>
            <a:cxnLst/>
            <a:rect l="l" t="t" r="r" b="b"/>
            <a:pathLst>
              <a:path w="5505608" h="5505608">
                <a:moveTo>
                  <a:pt x="0" y="0"/>
                </a:moveTo>
                <a:lnTo>
                  <a:pt x="5505608" y="0"/>
                </a:lnTo>
                <a:lnTo>
                  <a:pt x="5505608" y="5505608"/>
                </a:lnTo>
                <a:lnTo>
                  <a:pt x="0" y="550560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13503212" y="8281618"/>
            <a:ext cx="6778625" cy="3210272"/>
            <a:chOff x="0" y="0"/>
            <a:chExt cx="1501729" cy="7112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4226810" y="7437887"/>
            <a:ext cx="6778625" cy="3210272"/>
            <a:chOff x="0" y="0"/>
            <a:chExt cx="1501729" cy="7112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 flipH="1">
            <a:off x="15874926" y="6469557"/>
            <a:ext cx="4164408" cy="4217122"/>
          </a:xfrm>
          <a:custGeom>
            <a:avLst/>
            <a:gdLst/>
            <a:ahLst/>
            <a:cxnLst/>
            <a:rect l="l" t="t" r="r" b="b"/>
            <a:pathLst>
              <a:path w="4164408" h="4217122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5999599" y="9340744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8851" r="-191602" b="-48017"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3390827" y="8728973"/>
            <a:ext cx="10275365" cy="1269166"/>
            <a:chOff x="0" y="0"/>
            <a:chExt cx="2706269" cy="33426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706269" cy="334266"/>
            </a:xfrm>
            <a:custGeom>
              <a:avLst/>
              <a:gdLst/>
              <a:ahLst/>
              <a:cxnLst/>
              <a:rect l="l" t="t" r="r" b="b"/>
              <a:pathLst>
                <a:path w="2706269" h="334266">
                  <a:moveTo>
                    <a:pt x="0" y="0"/>
                  </a:moveTo>
                  <a:lnTo>
                    <a:pt x="2706269" y="0"/>
                  </a:lnTo>
                  <a:lnTo>
                    <a:pt x="2706269" y="334266"/>
                  </a:lnTo>
                  <a:lnTo>
                    <a:pt x="0" y="33426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2706269" cy="3723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4793003" y="8861008"/>
            <a:ext cx="7471014" cy="813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8"/>
              </a:lnSpc>
            </a:pPr>
            <a:r>
              <a:rPr lang="en-US" sz="2904" b="1" spc="17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The total cost of the project is </a:t>
            </a:r>
          </a:p>
          <a:p>
            <a:pPr algn="ctr">
              <a:lnSpc>
                <a:spcPts val="3078"/>
              </a:lnSpc>
            </a:pPr>
            <a:r>
              <a:rPr lang="en-US" sz="2904" b="1" spc="17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≈ 600 000 €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134335" y="2990235"/>
            <a:ext cx="10318558" cy="485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15"/>
              </a:lnSpc>
            </a:pPr>
            <a:r>
              <a:rPr lang="en-US" sz="3199" b="1" spc="5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includes the following works:</a:t>
            </a:r>
          </a:p>
        </p:txBody>
      </p:sp>
      <p:sp>
        <p:nvSpPr>
          <p:cNvPr id="32" name="Freeform 32"/>
          <p:cNvSpPr/>
          <p:nvPr/>
        </p:nvSpPr>
        <p:spPr>
          <a:xfrm>
            <a:off x="7862202" y="4697111"/>
            <a:ext cx="723007" cy="723007"/>
          </a:xfrm>
          <a:custGeom>
            <a:avLst/>
            <a:gdLst/>
            <a:ahLst/>
            <a:cxnLst/>
            <a:rect l="l" t="t" r="r" b="b"/>
            <a:pathLst>
              <a:path w="723007" h="723007">
                <a:moveTo>
                  <a:pt x="0" y="0"/>
                </a:moveTo>
                <a:lnTo>
                  <a:pt x="723007" y="0"/>
                </a:lnTo>
                <a:lnTo>
                  <a:pt x="723007" y="723007"/>
                </a:lnTo>
                <a:lnTo>
                  <a:pt x="0" y="72300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7748211" y="3815483"/>
            <a:ext cx="836999" cy="673425"/>
          </a:xfrm>
          <a:custGeom>
            <a:avLst/>
            <a:gdLst/>
            <a:ahLst/>
            <a:cxnLst/>
            <a:rect l="l" t="t" r="r" b="b"/>
            <a:pathLst>
              <a:path w="836999" h="673425">
                <a:moveTo>
                  <a:pt x="0" y="0"/>
                </a:moveTo>
                <a:lnTo>
                  <a:pt x="836998" y="0"/>
                </a:lnTo>
                <a:lnTo>
                  <a:pt x="836998" y="673425"/>
                </a:lnTo>
                <a:lnTo>
                  <a:pt x="0" y="67342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7862202" y="5746550"/>
            <a:ext cx="723007" cy="723007"/>
          </a:xfrm>
          <a:custGeom>
            <a:avLst/>
            <a:gdLst/>
            <a:ahLst/>
            <a:cxnLst/>
            <a:rect l="l" t="t" r="r" b="b"/>
            <a:pathLst>
              <a:path w="723007" h="723007">
                <a:moveTo>
                  <a:pt x="0" y="0"/>
                </a:moveTo>
                <a:lnTo>
                  <a:pt x="723007" y="0"/>
                </a:lnTo>
                <a:lnTo>
                  <a:pt x="723007" y="723007"/>
                </a:lnTo>
                <a:lnTo>
                  <a:pt x="0" y="72300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>
            <a:off x="7862202" y="6812457"/>
            <a:ext cx="740358" cy="653366"/>
          </a:xfrm>
          <a:custGeom>
            <a:avLst/>
            <a:gdLst/>
            <a:ahLst/>
            <a:cxnLst/>
            <a:rect l="l" t="t" r="r" b="b"/>
            <a:pathLst>
              <a:path w="740358" h="653366">
                <a:moveTo>
                  <a:pt x="0" y="0"/>
                </a:moveTo>
                <a:lnTo>
                  <a:pt x="740358" y="0"/>
                </a:lnTo>
                <a:lnTo>
                  <a:pt x="740358" y="653366"/>
                </a:lnTo>
                <a:lnTo>
                  <a:pt x="0" y="653366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36" name="AutoShape 36"/>
          <p:cNvSpPr/>
          <p:nvPr/>
        </p:nvSpPr>
        <p:spPr>
          <a:xfrm>
            <a:off x="5042080" y="9754781"/>
            <a:ext cx="7086259" cy="74040"/>
          </a:xfrm>
          <a:prstGeom prst="rect">
            <a:avLst/>
          </a:prstGeom>
          <a:solidFill>
            <a:srgbClr val="1B517B"/>
          </a:solid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</Words>
  <Application>Microsoft Office PowerPoint</Application>
  <PresentationFormat>Довільний</PresentationFormat>
  <Paragraphs>15</Paragraphs>
  <Slides>2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2</vt:i4>
      </vt:variant>
    </vt:vector>
  </HeadingPairs>
  <TitlesOfParts>
    <vt:vector size="7" baseType="lpstr">
      <vt:lpstr>Helios Extended</vt:lpstr>
      <vt:lpstr>Calibri</vt:lpstr>
      <vt:lpstr>Helios Extended Bold</vt:lpstr>
      <vt:lpstr>Arial</vt:lpstr>
      <vt:lpstr>Office Theme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Cherkasy presents</dc:title>
  <cp:lastModifiedBy>Sisan Mession</cp:lastModifiedBy>
  <cp:revision>3</cp:revision>
  <dcterms:created xsi:type="dcterms:W3CDTF">2006-08-16T00:00:00Z</dcterms:created>
  <dcterms:modified xsi:type="dcterms:W3CDTF">2024-11-06T14:47:24Z</dcterms:modified>
  <dc:identifier>DAGTDkWGydA</dc:identifier>
</cp:coreProperties>
</file>

<file path=docProps/thumbnail.jpeg>
</file>